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64"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5A36"/>
    <a:srgbClr val="905B37"/>
    <a:srgbClr val="B00E17"/>
    <a:srgbClr val="640000"/>
    <a:srgbClr val="FFC000"/>
    <a:srgbClr val="3E0000"/>
    <a:srgbClr val="B5AC3A"/>
    <a:srgbClr val="CC3300"/>
    <a:srgbClr val="460000"/>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584" y="-47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0" rIns="90782" bIns="453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0" rIns="90782" bIns="45390" rtlCol="0"/>
          <a:lstStyle>
            <a:lvl1pPr algn="r">
              <a:defRPr sz="1200"/>
            </a:lvl1pPr>
          </a:lstStyle>
          <a:p>
            <a:fld id="{70F99883-74AE-4A2C-81B7-5B86A08198C0}" type="datetimeFigureOut">
              <a:rPr kumimoji="1" lang="ja-JP" altLang="en-US" smtClean="0"/>
              <a:t>2022/9/22</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0" rIns="90782" bIns="4539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0" rIns="90782" bIns="4539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0" rIns="90782" bIns="453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0" rIns="90782" bIns="4539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775575" cy="10907713"/>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9/22/2022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16061"/>
            <a:ext cx="7775575" cy="3063345"/>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45" y="3225190"/>
            <a:ext cx="7166985" cy="6521724"/>
          </a:xfrm>
          <a:prstGeom prst="rect">
            <a:avLst/>
          </a:prstGeom>
        </p:spPr>
      </p:pic>
      <p:sp>
        <p:nvSpPr>
          <p:cNvPr id="376" name="正方形/長方形 375"/>
          <p:cNvSpPr/>
          <p:nvPr/>
        </p:nvSpPr>
        <p:spPr>
          <a:xfrm>
            <a:off x="0" y="9736059"/>
            <a:ext cx="7775575" cy="1171654"/>
          </a:xfrm>
          <a:prstGeom prst="rect">
            <a:avLst/>
          </a:prstGeom>
          <a:solidFill>
            <a:srgbClr val="905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52858" y="3361829"/>
            <a:ext cx="2706342" cy="830997"/>
          </a:xfrm>
          <a:prstGeom prst="rect">
            <a:avLst/>
          </a:prstGeom>
        </p:spPr>
        <p:txBody>
          <a:bodyPr wrap="square">
            <a:spAutoFit/>
          </a:bodyPr>
          <a:lstStyle/>
          <a:p>
            <a:r>
              <a:rPr lang="en-US" altLang="ja-JP" sz="4800" b="1" dirty="0" smtClean="0">
                <a:solidFill>
                  <a:srgbClr val="905A36"/>
                </a:solidFill>
                <a:latin typeface="+mj-ea"/>
                <a:ea typeface="+mj-ea"/>
              </a:rPr>
              <a:t>11</a:t>
            </a:r>
            <a:r>
              <a:rPr lang="ja-JP" altLang="en-US" sz="4800" b="1" dirty="0" smtClean="0">
                <a:solidFill>
                  <a:srgbClr val="905A36"/>
                </a:solidFill>
                <a:latin typeface="+mj-ea"/>
                <a:ea typeface="+mj-ea"/>
              </a:rPr>
              <a:t>月</a:t>
            </a:r>
            <a:r>
              <a:rPr lang="en-US" altLang="ja-JP" sz="4800" b="1" dirty="0">
                <a:solidFill>
                  <a:srgbClr val="905A36"/>
                </a:solidFill>
                <a:latin typeface="+mj-ea"/>
                <a:ea typeface="+mj-ea"/>
              </a:rPr>
              <a:t>29</a:t>
            </a:r>
            <a:r>
              <a:rPr lang="ja-JP" altLang="en-US" sz="4800" b="1" dirty="0" smtClean="0">
                <a:solidFill>
                  <a:srgbClr val="905A36"/>
                </a:solidFill>
                <a:latin typeface="+mj-ea"/>
                <a:ea typeface="+mj-ea"/>
              </a:rPr>
              <a:t>日</a:t>
            </a:r>
            <a:endParaRPr lang="ja-JP" altLang="en-US" sz="4800" b="1" dirty="0">
              <a:solidFill>
                <a:srgbClr val="905A36"/>
              </a:solidFill>
              <a:latin typeface="+mj-ea"/>
              <a:ea typeface="+mj-ea"/>
            </a:endParaRPr>
          </a:p>
        </p:txBody>
      </p:sp>
      <p:sp>
        <p:nvSpPr>
          <p:cNvPr id="24" name="正方形/長方形 23"/>
          <p:cNvSpPr/>
          <p:nvPr/>
        </p:nvSpPr>
        <p:spPr>
          <a:xfrm>
            <a:off x="4174634" y="3465374"/>
            <a:ext cx="3142916" cy="584775"/>
          </a:xfrm>
          <a:prstGeom prst="rect">
            <a:avLst/>
          </a:prstGeom>
        </p:spPr>
        <p:txBody>
          <a:bodyPr wrap="square">
            <a:spAutoFit/>
          </a:bodyPr>
          <a:lstStyle/>
          <a:p>
            <a:r>
              <a:rPr lang="ja-JP" altLang="en-US" sz="3200" dirty="0" smtClean="0">
                <a:solidFill>
                  <a:srgbClr val="905A36"/>
                </a:solidFill>
                <a:latin typeface="+mj-ea"/>
                <a:ea typeface="+mj-ea"/>
              </a:rPr>
              <a:t>1</a:t>
            </a:r>
            <a:r>
              <a:rPr lang="en-US" altLang="ja-JP" sz="3200" dirty="0">
                <a:solidFill>
                  <a:srgbClr val="905A36"/>
                </a:solidFill>
                <a:latin typeface="+mj-ea"/>
                <a:ea typeface="+mj-ea"/>
              </a:rPr>
              <a:t>3</a:t>
            </a:r>
            <a:r>
              <a:rPr lang="ja-JP" altLang="en-US" sz="3200" dirty="0" smtClean="0">
                <a:solidFill>
                  <a:srgbClr val="905A36"/>
                </a:solidFill>
                <a:latin typeface="+mj-ea"/>
                <a:ea typeface="+mj-ea"/>
              </a:rPr>
              <a:t>:</a:t>
            </a:r>
            <a:r>
              <a:rPr lang="en-US" altLang="ja-JP" sz="3200" dirty="0">
                <a:solidFill>
                  <a:srgbClr val="905A36"/>
                </a:solidFill>
                <a:latin typeface="+mj-ea"/>
                <a:ea typeface="+mj-ea"/>
              </a:rPr>
              <a:t>3</a:t>
            </a:r>
            <a:r>
              <a:rPr lang="ja-JP" altLang="en-US" sz="3200" dirty="0" smtClean="0">
                <a:solidFill>
                  <a:srgbClr val="905A36"/>
                </a:solidFill>
                <a:latin typeface="+mj-ea"/>
                <a:ea typeface="+mj-ea"/>
              </a:rPr>
              <a:t>0</a:t>
            </a:r>
            <a:r>
              <a:rPr lang="en-US" altLang="ja-JP" sz="3200" dirty="0" smtClean="0">
                <a:solidFill>
                  <a:srgbClr val="905A36"/>
                </a:solidFill>
                <a:latin typeface="+mj-ea"/>
                <a:ea typeface="+mj-ea"/>
              </a:rPr>
              <a:t>-</a:t>
            </a:r>
            <a:r>
              <a:rPr lang="ja-JP" altLang="en-US" sz="3200" dirty="0" smtClean="0">
                <a:solidFill>
                  <a:srgbClr val="905A36"/>
                </a:solidFill>
                <a:latin typeface="+mj-ea"/>
                <a:ea typeface="+mj-ea"/>
              </a:rPr>
              <a:t>1</a:t>
            </a:r>
            <a:r>
              <a:rPr lang="en-US" altLang="ja-JP" sz="3200" dirty="0">
                <a:solidFill>
                  <a:srgbClr val="905A36"/>
                </a:solidFill>
                <a:latin typeface="+mj-ea"/>
                <a:ea typeface="+mj-ea"/>
              </a:rPr>
              <a:t>7</a:t>
            </a:r>
            <a:r>
              <a:rPr lang="ja-JP" altLang="en-US" sz="3200" dirty="0" smtClean="0">
                <a:solidFill>
                  <a:srgbClr val="905A36"/>
                </a:solidFill>
                <a:latin typeface="+mj-ea"/>
                <a:ea typeface="+mj-ea"/>
              </a:rPr>
              <a:t>:</a:t>
            </a:r>
            <a:r>
              <a:rPr lang="en-US" altLang="ja-JP" sz="3200" dirty="0" smtClean="0">
                <a:solidFill>
                  <a:srgbClr val="905A36"/>
                </a:solidFill>
                <a:latin typeface="+mj-ea"/>
                <a:ea typeface="+mj-ea"/>
              </a:rPr>
              <a:t>10</a:t>
            </a:r>
            <a:r>
              <a:rPr lang="ja-JP" altLang="en-US" sz="1600" dirty="0" smtClean="0">
                <a:solidFill>
                  <a:srgbClr val="905A36"/>
                </a:solidFill>
                <a:latin typeface="+mj-ea"/>
                <a:ea typeface="+mj-ea"/>
              </a:rPr>
              <a:t>受付</a:t>
            </a:r>
            <a:r>
              <a:rPr lang="en-US" altLang="ja-JP" sz="1600" dirty="0" smtClean="0">
                <a:solidFill>
                  <a:srgbClr val="905A36"/>
                </a:solidFill>
                <a:latin typeface="+mj-ea"/>
                <a:ea typeface="+mj-ea"/>
              </a:rPr>
              <a:t>13:00</a:t>
            </a:r>
            <a:r>
              <a:rPr lang="ja-JP" altLang="en-US" sz="1800" dirty="0">
                <a:solidFill>
                  <a:srgbClr val="905A36"/>
                </a:solidFill>
                <a:latin typeface="+mj-ea"/>
                <a:ea typeface="+mj-ea"/>
              </a:rPr>
              <a:t>　</a:t>
            </a:r>
          </a:p>
        </p:txBody>
      </p:sp>
      <p:sp>
        <p:nvSpPr>
          <p:cNvPr id="363" name="正方形/長方形 362"/>
          <p:cNvSpPr/>
          <p:nvPr/>
        </p:nvSpPr>
        <p:spPr>
          <a:xfrm>
            <a:off x="1338608" y="4979226"/>
            <a:ext cx="5541094" cy="410370"/>
          </a:xfrm>
          <a:prstGeom prst="rect">
            <a:avLst/>
          </a:prstGeom>
          <a:solidFill>
            <a:srgbClr val="905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 name="正方形/長方形 5"/>
          <p:cNvSpPr/>
          <p:nvPr/>
        </p:nvSpPr>
        <p:spPr>
          <a:xfrm>
            <a:off x="1423652" y="5001221"/>
            <a:ext cx="5213634" cy="646331"/>
          </a:xfrm>
          <a:prstGeom prst="rect">
            <a:avLst/>
          </a:prstGeom>
        </p:spPr>
        <p:txBody>
          <a:bodyPr wrap="square">
            <a:spAutoFit/>
          </a:bodyPr>
          <a:lstStyle/>
          <a:p>
            <a:r>
              <a:rPr lang="ja-JP" altLang="en-US" sz="1800" dirty="0" smtClean="0">
                <a:solidFill>
                  <a:schemeClr val="bg1"/>
                </a:solidFill>
              </a:rPr>
              <a:t>第</a:t>
            </a:r>
            <a:r>
              <a:rPr lang="en-US" altLang="ja-JP" sz="1800" dirty="0" smtClean="0">
                <a:solidFill>
                  <a:schemeClr val="bg1"/>
                </a:solidFill>
              </a:rPr>
              <a:t>1</a:t>
            </a:r>
            <a:r>
              <a:rPr lang="ja-JP" altLang="en-US" sz="1800" dirty="0">
                <a:solidFill>
                  <a:schemeClr val="bg1"/>
                </a:solidFill>
              </a:rPr>
              <a:t>部　</a:t>
            </a:r>
            <a:r>
              <a:rPr lang="ja-JP" altLang="en-US" sz="1600" dirty="0" smtClean="0">
                <a:solidFill>
                  <a:schemeClr val="bg1"/>
                </a:solidFill>
              </a:rPr>
              <a:t>２０２１年度</a:t>
            </a:r>
            <a:r>
              <a:rPr lang="ja-JP" altLang="en-US" sz="1600" dirty="0">
                <a:solidFill>
                  <a:schemeClr val="bg1"/>
                </a:solidFill>
              </a:rPr>
              <a:t>地域社会創造助成事業成果報告会</a:t>
            </a:r>
          </a:p>
          <a:p>
            <a:r>
              <a:rPr lang="ja-JP" altLang="en-US" sz="1800" dirty="0" smtClean="0">
                <a:solidFill>
                  <a:schemeClr val="bg1"/>
                </a:solidFill>
              </a:rPr>
              <a:t>　</a:t>
            </a:r>
            <a:endParaRPr lang="ja-JP" altLang="en-US" sz="1800" dirty="0">
              <a:solidFill>
                <a:schemeClr val="bg1"/>
              </a:solidFill>
            </a:endParaRPr>
          </a:p>
        </p:txBody>
      </p:sp>
      <p:sp>
        <p:nvSpPr>
          <p:cNvPr id="365" name="正方形/長方形 364"/>
          <p:cNvSpPr/>
          <p:nvPr/>
        </p:nvSpPr>
        <p:spPr>
          <a:xfrm>
            <a:off x="1160557" y="3264860"/>
            <a:ext cx="1207372" cy="369332"/>
          </a:xfrm>
          <a:prstGeom prst="rect">
            <a:avLst/>
          </a:prstGeom>
        </p:spPr>
        <p:txBody>
          <a:bodyPr wrap="square">
            <a:spAutoFit/>
          </a:bodyPr>
          <a:lstStyle/>
          <a:p>
            <a:r>
              <a:rPr lang="ja-JP" altLang="en-US" sz="1800" b="1" dirty="0" smtClean="0">
                <a:solidFill>
                  <a:srgbClr val="905A36"/>
                </a:solidFill>
                <a:latin typeface="+mj-ea"/>
                <a:ea typeface="+mj-ea"/>
              </a:rPr>
              <a:t>20</a:t>
            </a:r>
            <a:r>
              <a:rPr lang="en-US" altLang="ja-JP" sz="1800" b="1" dirty="0" smtClean="0">
                <a:solidFill>
                  <a:srgbClr val="905A36"/>
                </a:solidFill>
                <a:latin typeface="+mj-ea"/>
                <a:ea typeface="+mj-ea"/>
              </a:rPr>
              <a:t>22</a:t>
            </a:r>
            <a:r>
              <a:rPr lang="ja-JP" altLang="en-US" sz="1800" b="1" dirty="0" smtClean="0">
                <a:solidFill>
                  <a:srgbClr val="905A36"/>
                </a:solidFill>
                <a:latin typeface="+mj-ea"/>
                <a:ea typeface="+mj-ea"/>
              </a:rPr>
              <a:t>年</a:t>
            </a:r>
            <a:endParaRPr lang="ja-JP" altLang="en-US" sz="5400" b="1" dirty="0">
              <a:solidFill>
                <a:srgbClr val="905A36"/>
              </a:solidFill>
              <a:latin typeface="+mj-ea"/>
              <a:ea typeface="+mj-ea"/>
            </a:endParaRPr>
          </a:p>
        </p:txBody>
      </p:sp>
      <p:sp>
        <p:nvSpPr>
          <p:cNvPr id="372" name="角丸四角形 371"/>
          <p:cNvSpPr/>
          <p:nvPr/>
        </p:nvSpPr>
        <p:spPr>
          <a:xfrm>
            <a:off x="3724891" y="3573227"/>
            <a:ext cx="535321" cy="535321"/>
          </a:xfrm>
          <a:prstGeom prst="roundRect">
            <a:avLst/>
          </a:prstGeom>
          <a:solidFill>
            <a:srgbClr val="905A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05A36"/>
              </a:solidFill>
            </a:endParaRPr>
          </a:p>
        </p:txBody>
      </p:sp>
      <p:sp>
        <p:nvSpPr>
          <p:cNvPr id="371" name="正方形/長方形 370"/>
          <p:cNvSpPr/>
          <p:nvPr/>
        </p:nvSpPr>
        <p:spPr>
          <a:xfrm>
            <a:off x="3697016" y="3554178"/>
            <a:ext cx="591069" cy="523220"/>
          </a:xfrm>
          <a:prstGeom prst="rect">
            <a:avLst/>
          </a:prstGeom>
        </p:spPr>
        <p:txBody>
          <a:bodyPr wrap="square" anchor="ctr">
            <a:spAutoFit/>
          </a:bodyPr>
          <a:lstStyle/>
          <a:p>
            <a:pPr algn="ctr"/>
            <a:r>
              <a:rPr lang="ja-JP" altLang="en-US" sz="2800" b="1" dirty="0">
                <a:solidFill>
                  <a:schemeClr val="bg1"/>
                </a:solidFill>
                <a:latin typeface="+mj-ea"/>
                <a:ea typeface="+mj-ea"/>
              </a:rPr>
              <a:t>火</a:t>
            </a:r>
          </a:p>
        </p:txBody>
      </p:sp>
      <p:grpSp>
        <p:nvGrpSpPr>
          <p:cNvPr id="14" name="図形グループ 13"/>
          <p:cNvGrpSpPr/>
          <p:nvPr/>
        </p:nvGrpSpPr>
        <p:grpSpPr>
          <a:xfrm>
            <a:off x="567762" y="850419"/>
            <a:ext cx="1399956" cy="1399954"/>
            <a:chOff x="534012" y="880412"/>
            <a:chExt cx="1399956" cy="1399954"/>
          </a:xfrm>
        </p:grpSpPr>
        <p:sp>
          <p:nvSpPr>
            <p:cNvPr id="2" name="円/楕円 1"/>
            <p:cNvSpPr/>
            <p:nvPr/>
          </p:nvSpPr>
          <p:spPr>
            <a:xfrm>
              <a:off x="534012" y="880412"/>
              <a:ext cx="1399956" cy="1399954"/>
            </a:xfrm>
            <a:prstGeom prst="ellipse">
              <a:avLst/>
            </a:prstGeom>
            <a:solidFill>
              <a:srgbClr val="B00E17"/>
            </a:solid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621365" y="968600"/>
              <a:ext cx="1223580" cy="1223578"/>
            </a:xfrm>
            <a:prstGeom prst="ellipse">
              <a:avLst/>
            </a:prstGeom>
            <a:solidFill>
              <a:srgbClr val="905A36"/>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566923" y="1134897"/>
            <a:ext cx="1399963" cy="830997"/>
          </a:xfrm>
          <a:prstGeom prst="rect">
            <a:avLst/>
          </a:prstGeom>
        </p:spPr>
        <p:txBody>
          <a:bodyPr wrap="square">
            <a:spAutoFit/>
          </a:bodyPr>
          <a:lstStyle/>
          <a:p>
            <a:pPr algn="ctr"/>
            <a:r>
              <a:rPr lang="ja-JP" altLang="en-US" sz="2400" dirty="0" smtClean="0">
                <a:solidFill>
                  <a:schemeClr val="bg1"/>
                </a:solidFill>
              </a:rPr>
              <a:t>定員</a:t>
            </a:r>
            <a:endParaRPr lang="en-US" altLang="ja-JP" sz="2400" dirty="0" smtClean="0">
              <a:solidFill>
                <a:schemeClr val="bg1"/>
              </a:solidFill>
            </a:endParaRPr>
          </a:p>
          <a:p>
            <a:pPr algn="ctr"/>
            <a:r>
              <a:rPr lang="ja-JP" altLang="en-US" sz="2400" dirty="0">
                <a:solidFill>
                  <a:schemeClr val="bg1"/>
                </a:solidFill>
              </a:rPr>
              <a:t>６</a:t>
            </a:r>
            <a:r>
              <a:rPr lang="ja-JP" altLang="en-US" sz="2400" dirty="0" smtClean="0">
                <a:solidFill>
                  <a:schemeClr val="bg1"/>
                </a:solidFill>
              </a:rPr>
              <a:t>０人</a:t>
            </a:r>
            <a:endParaRPr lang="en-US" altLang="ja-JP" sz="2400" dirty="0" smtClean="0">
              <a:solidFill>
                <a:schemeClr val="bg1"/>
              </a:solidFill>
            </a:endParaRPr>
          </a:p>
        </p:txBody>
      </p:sp>
      <p:sp>
        <p:nvSpPr>
          <p:cNvPr id="52" name="テキスト ボックス 18"/>
          <p:cNvSpPr txBox="1"/>
          <p:nvPr/>
        </p:nvSpPr>
        <p:spPr>
          <a:xfrm>
            <a:off x="239703" y="10343170"/>
            <a:ext cx="7505699" cy="276999"/>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200" dirty="0" smtClean="0"/>
              <a:t>本セミナー</a:t>
            </a:r>
            <a:r>
              <a:rPr lang="ja-JP" altLang="en-US" sz="1200" dirty="0"/>
              <a:t>は、</a:t>
            </a:r>
            <a:r>
              <a:rPr lang="en-US" altLang="ja-JP" sz="1200" dirty="0" smtClean="0"/>
              <a:t>〈</a:t>
            </a:r>
            <a:r>
              <a:rPr lang="ja-JP" altLang="en-US" sz="1200" dirty="0" smtClean="0"/>
              <a:t>新潟</a:t>
            </a:r>
            <a:r>
              <a:rPr lang="ja-JP" altLang="en-US" sz="1200" dirty="0" err="1" smtClean="0"/>
              <a:t>ろうきん</a:t>
            </a:r>
            <a:r>
              <a:rPr lang="ja-JP" altLang="en-US" sz="1200" dirty="0" smtClean="0"/>
              <a:t>福祉財団</a:t>
            </a:r>
            <a:r>
              <a:rPr lang="en-US" altLang="ja-JP" sz="1200" dirty="0"/>
              <a:t>〉</a:t>
            </a:r>
            <a:r>
              <a:rPr lang="ja-JP" altLang="en-US" sz="1200" dirty="0" smtClean="0"/>
              <a:t>の</a:t>
            </a:r>
            <a:r>
              <a:rPr lang="en-US" altLang="ja-JP" sz="1200" dirty="0" smtClean="0"/>
              <a:t>NPO</a:t>
            </a:r>
            <a:r>
              <a:rPr lang="ja-JP" altLang="en-US" sz="1200" dirty="0" smtClean="0"/>
              <a:t>等地域活動団体助成事業</a:t>
            </a:r>
            <a:r>
              <a:rPr lang="ja-JP" altLang="en-US" sz="1200" dirty="0"/>
              <a:t>の一環として開催しています</a:t>
            </a:r>
            <a:r>
              <a:rPr lang="ja-JP" altLang="en-US" sz="1200" dirty="0" smtClean="0"/>
              <a:t>。</a:t>
            </a:r>
            <a:endParaRPr lang="ja-JP" altLang="en-US" sz="1200" dirty="0"/>
          </a:p>
        </p:txBody>
      </p:sp>
      <p:sp>
        <p:nvSpPr>
          <p:cNvPr id="54" name="テキスト ボックス 31"/>
          <p:cNvSpPr txBox="1"/>
          <p:nvPr/>
        </p:nvSpPr>
        <p:spPr>
          <a:xfrm>
            <a:off x="1196205" y="4098695"/>
            <a:ext cx="5683497" cy="95410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400" b="1" dirty="0" smtClean="0">
                <a:solidFill>
                  <a:srgbClr val="905A36"/>
                </a:solidFill>
                <a:latin typeface="メイリオ" panose="020B0604030504040204" pitchFamily="50" charset="-128"/>
                <a:ea typeface="メイリオ" panose="020B0604030504040204" pitchFamily="50" charset="-128"/>
              </a:rPr>
              <a:t>会　場：新潟東映ホテル　</a:t>
            </a:r>
            <a:endParaRPr lang="en-US" altLang="ja-JP" sz="1400" b="1" dirty="0" smtClean="0">
              <a:solidFill>
                <a:srgbClr val="905A36"/>
              </a:solidFill>
              <a:latin typeface="メイリオ" panose="020B0604030504040204" pitchFamily="50" charset="-128"/>
              <a:ea typeface="メイリオ" panose="020B0604030504040204" pitchFamily="50" charset="-128"/>
            </a:endParaRPr>
          </a:p>
          <a:p>
            <a:r>
              <a:rPr lang="ja-JP" altLang="en-US" sz="1400" b="1" dirty="0" smtClean="0">
                <a:solidFill>
                  <a:srgbClr val="905A36"/>
                </a:solidFill>
                <a:latin typeface="メイリオ" panose="020B0604030504040204" pitchFamily="50" charset="-128"/>
                <a:ea typeface="メイリオ" panose="020B0604030504040204" pitchFamily="50" charset="-128"/>
              </a:rPr>
              <a:t>住　所：新潟市中央区弁天２－１－６（新潟駅より徒歩５分）</a:t>
            </a:r>
            <a:endParaRPr lang="en-US" altLang="ja-JP" sz="1400" b="1" dirty="0" smtClean="0">
              <a:solidFill>
                <a:srgbClr val="905A36"/>
              </a:solidFill>
              <a:latin typeface="メイリオ" panose="020B0604030504040204" pitchFamily="50" charset="-128"/>
              <a:ea typeface="メイリオ" panose="020B0604030504040204" pitchFamily="50" charset="-128"/>
            </a:endParaRPr>
          </a:p>
          <a:p>
            <a:r>
              <a:rPr lang="ja-JP" altLang="en-US" sz="1400" b="1" dirty="0" smtClean="0">
                <a:solidFill>
                  <a:srgbClr val="905A36"/>
                </a:solidFill>
                <a:latin typeface="メイリオ" panose="020B0604030504040204" pitchFamily="50" charset="-128"/>
                <a:ea typeface="メイリオ" panose="020B0604030504040204" pitchFamily="50" charset="-128"/>
              </a:rPr>
              <a:t>対　象：</a:t>
            </a:r>
            <a:r>
              <a:rPr lang="en-US" altLang="ja-JP" sz="1400" b="1" dirty="0" smtClean="0">
                <a:solidFill>
                  <a:srgbClr val="905A36"/>
                </a:solidFill>
                <a:latin typeface="メイリオ" panose="020B0604030504040204" pitchFamily="50" charset="-128"/>
                <a:ea typeface="メイリオ" panose="020B0604030504040204" pitchFamily="50" charset="-128"/>
              </a:rPr>
              <a:t>2021</a:t>
            </a:r>
            <a:r>
              <a:rPr lang="ja-JP" altLang="en-US" sz="1400" b="1" dirty="0" smtClean="0">
                <a:solidFill>
                  <a:srgbClr val="905A36"/>
                </a:solidFill>
                <a:latin typeface="メイリオ" panose="020B0604030504040204" pitchFamily="50" charset="-128"/>
                <a:ea typeface="メイリオ" panose="020B0604030504040204" pitchFamily="50" charset="-128"/>
              </a:rPr>
              <a:t>年度地域社会創造助成団体、</a:t>
            </a:r>
            <a:endParaRPr lang="en-US" altLang="ja-JP" sz="1400" b="1" dirty="0" smtClean="0">
              <a:solidFill>
                <a:srgbClr val="905A36"/>
              </a:solidFill>
              <a:latin typeface="メイリオ" panose="020B0604030504040204" pitchFamily="50" charset="-128"/>
              <a:ea typeface="メイリオ" panose="020B0604030504040204" pitchFamily="50" charset="-128"/>
            </a:endParaRPr>
          </a:p>
          <a:p>
            <a:r>
              <a:rPr lang="ja-JP" altLang="en-US" sz="1400" b="1" dirty="0">
                <a:solidFill>
                  <a:srgbClr val="905A36"/>
                </a:solidFill>
                <a:latin typeface="メイリオ" panose="020B0604030504040204" pitchFamily="50" charset="-128"/>
                <a:ea typeface="メイリオ" panose="020B0604030504040204" pitchFamily="50" charset="-128"/>
              </a:rPr>
              <a:t>　</a:t>
            </a:r>
            <a:r>
              <a:rPr lang="ja-JP" altLang="en-US" sz="1400" b="1" dirty="0" smtClean="0">
                <a:solidFill>
                  <a:srgbClr val="905A36"/>
                </a:solidFill>
                <a:latin typeface="メイリオ" panose="020B0604030504040204" pitchFamily="50" charset="-128"/>
                <a:ea typeface="メイリオ" panose="020B0604030504040204" pitchFamily="50" charset="-128"/>
              </a:rPr>
              <a:t>　　　</a:t>
            </a:r>
            <a:r>
              <a:rPr lang="en-US" altLang="ja-JP" sz="1400" b="1" dirty="0" smtClean="0">
                <a:solidFill>
                  <a:srgbClr val="905A36"/>
                </a:solidFill>
                <a:latin typeface="メイリオ" panose="020B0604030504040204" pitchFamily="50" charset="-128"/>
                <a:ea typeface="メイリオ" panose="020B0604030504040204" pitchFamily="50" charset="-128"/>
              </a:rPr>
              <a:t>2022</a:t>
            </a:r>
            <a:r>
              <a:rPr lang="ja-JP" altLang="en-US" sz="1400" b="1" dirty="0" smtClean="0">
                <a:solidFill>
                  <a:srgbClr val="905A36"/>
                </a:solidFill>
                <a:latin typeface="メイリオ" panose="020B0604030504040204" pitchFamily="50" charset="-128"/>
                <a:ea typeface="メイリオ" panose="020B0604030504040204" pitchFamily="50" charset="-128"/>
              </a:rPr>
              <a:t>年度ＮＰＯ等地域活動助成団体、関係団体等</a:t>
            </a:r>
            <a:endParaRPr lang="ja-JP" altLang="en-US" sz="1400" dirty="0">
              <a:solidFill>
                <a:srgbClr val="905A36"/>
              </a:solidFill>
            </a:endParaRPr>
          </a:p>
        </p:txBody>
      </p:sp>
      <p:sp>
        <p:nvSpPr>
          <p:cNvPr id="55" name="テキスト ボックス 29"/>
          <p:cNvSpPr txBox="1"/>
          <p:nvPr/>
        </p:nvSpPr>
        <p:spPr>
          <a:xfrm>
            <a:off x="1338608" y="7193842"/>
            <a:ext cx="5581542" cy="2369880"/>
          </a:xfrm>
          <a:prstGeom prst="rect">
            <a:avLst/>
          </a:prstGeom>
          <a:noFill/>
          <a:ln>
            <a:no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800" dirty="0" smtClean="0">
                <a:solidFill>
                  <a:srgbClr val="905A36"/>
                </a:solidFill>
                <a:latin typeface="メイリオ" panose="020B0604030504040204" pitchFamily="50" charset="-128"/>
                <a:ea typeface="メイリオ" panose="020B0604030504040204" pitchFamily="50" charset="-128"/>
              </a:rPr>
              <a:t>15:00</a:t>
            </a:r>
            <a:r>
              <a:rPr lang="ja-JP" altLang="en-US" sz="1800" dirty="0" smtClean="0">
                <a:solidFill>
                  <a:srgbClr val="905A36"/>
                </a:solidFill>
                <a:latin typeface="メイリオ" panose="020B0604030504040204" pitchFamily="50" charset="-128"/>
                <a:ea typeface="メイリオ" panose="020B0604030504040204" pitchFamily="50" charset="-128"/>
              </a:rPr>
              <a:t>～</a:t>
            </a:r>
            <a:r>
              <a:rPr lang="en-US" altLang="ja-JP" sz="1800" dirty="0" smtClean="0">
                <a:solidFill>
                  <a:srgbClr val="905A36"/>
                </a:solidFill>
                <a:latin typeface="メイリオ" panose="020B0604030504040204" pitchFamily="50" charset="-128"/>
                <a:ea typeface="メイリオ" panose="020B0604030504040204" pitchFamily="50" charset="-128"/>
              </a:rPr>
              <a:t>17:10</a:t>
            </a:r>
          </a:p>
          <a:p>
            <a:r>
              <a:rPr lang="ja-JP" altLang="en-US" sz="1800" dirty="0">
                <a:solidFill>
                  <a:srgbClr val="905A36"/>
                </a:solidFill>
                <a:latin typeface="メイリオ" panose="020B0604030504040204" pitchFamily="50" charset="-128"/>
                <a:ea typeface="メイリオ" panose="020B0604030504040204" pitchFamily="50" charset="-128"/>
              </a:rPr>
              <a:t>司会者</a:t>
            </a:r>
            <a:r>
              <a:rPr lang="ja-JP" altLang="en-US" sz="1800" dirty="0" smtClean="0">
                <a:solidFill>
                  <a:srgbClr val="905A36"/>
                </a:solidFill>
                <a:latin typeface="メイリオ" panose="020B0604030504040204" pitchFamily="50" charset="-128"/>
                <a:ea typeface="メイリオ" panose="020B0604030504040204" pitchFamily="50" charset="-128"/>
              </a:rPr>
              <a:t>：木村　真樹　氏</a:t>
            </a:r>
            <a:endParaRPr lang="en-US" altLang="ja-JP" sz="1800" dirty="0" smtClean="0">
              <a:solidFill>
                <a:srgbClr val="905A36"/>
              </a:solidFill>
              <a:latin typeface="メイリオ" panose="020B0604030504040204" pitchFamily="50" charset="-128"/>
              <a:ea typeface="メイリオ" panose="020B0604030504040204" pitchFamily="50" charset="-128"/>
            </a:endParaRPr>
          </a:p>
          <a:p>
            <a:r>
              <a:rPr lang="ja-JP" altLang="en-US" sz="1200" dirty="0" smtClean="0">
                <a:solidFill>
                  <a:srgbClr val="905A36"/>
                </a:solidFill>
                <a:latin typeface="メイリオ" panose="020B0604030504040204" pitchFamily="50" charset="-128"/>
                <a:ea typeface="メイリオ" panose="020B0604030504040204" pitchFamily="50" charset="-128"/>
              </a:rPr>
              <a:t>合同会社　めぐる　代表</a:t>
            </a:r>
            <a:endParaRPr lang="en-US" altLang="ja-JP" sz="1200" dirty="0" smtClean="0">
              <a:solidFill>
                <a:srgbClr val="905A36"/>
              </a:solidFill>
              <a:latin typeface="メイリオ" panose="020B0604030504040204" pitchFamily="50" charset="-128"/>
              <a:ea typeface="メイリオ" panose="020B0604030504040204" pitchFamily="50" charset="-128"/>
            </a:endParaRPr>
          </a:p>
          <a:p>
            <a:endParaRPr lang="en-US" altLang="ja-JP" sz="1000" dirty="0" smtClean="0">
              <a:solidFill>
                <a:srgbClr val="905A36"/>
              </a:solidFill>
              <a:latin typeface="メイリオ" panose="020B0604030504040204" pitchFamily="50" charset="-128"/>
              <a:ea typeface="メイリオ" panose="020B0604030504040204" pitchFamily="50" charset="-128"/>
            </a:endParaRPr>
          </a:p>
          <a:p>
            <a:r>
              <a:rPr lang="en-US" altLang="ja-JP" sz="1000" dirty="0" smtClean="0">
                <a:solidFill>
                  <a:srgbClr val="905A36"/>
                </a:solidFill>
                <a:latin typeface="メイリオ" panose="020B0604030504040204" pitchFamily="50" charset="-128"/>
                <a:ea typeface="メイリオ" panose="020B0604030504040204" pitchFamily="50" charset="-128"/>
              </a:rPr>
              <a:t>1977</a:t>
            </a:r>
            <a:r>
              <a:rPr lang="ja-JP" altLang="en-US" sz="1000" dirty="0" smtClean="0">
                <a:solidFill>
                  <a:srgbClr val="905A36"/>
                </a:solidFill>
                <a:latin typeface="メイリオ" panose="020B0604030504040204" pitchFamily="50" charset="-128"/>
                <a:ea typeface="メイリオ" panose="020B0604030504040204" pitchFamily="50" charset="-128"/>
              </a:rPr>
              <a:t>年愛知県名古屋市生まれ。静岡大学卒業後、中京銀行勤務を経て、</a:t>
            </a:r>
            <a:endParaRPr lang="en-US" altLang="ja-JP" sz="1000" dirty="0" smtClean="0">
              <a:solidFill>
                <a:srgbClr val="905A36"/>
              </a:solidFill>
              <a:latin typeface="メイリオ" panose="020B0604030504040204" pitchFamily="50" charset="-128"/>
              <a:ea typeface="メイリオ" panose="020B0604030504040204" pitchFamily="50" charset="-128"/>
            </a:endParaRPr>
          </a:p>
          <a:p>
            <a:r>
              <a:rPr lang="ja-JP" altLang="en-US" sz="1000" dirty="0" smtClean="0">
                <a:solidFill>
                  <a:srgbClr val="905A36"/>
                </a:solidFill>
                <a:latin typeface="メイリオ" panose="020B0604030504040204" pitchFamily="50" charset="-128"/>
                <a:ea typeface="メイリオ" panose="020B0604030504040204" pitchFamily="50" charset="-128"/>
              </a:rPr>
              <a:t>Ａ　</a:t>
            </a:r>
            <a:r>
              <a:rPr lang="en-US" altLang="ja-JP" sz="1000" dirty="0" smtClean="0">
                <a:solidFill>
                  <a:srgbClr val="905A36"/>
                </a:solidFill>
                <a:latin typeface="メイリオ" panose="020B0604030504040204" pitchFamily="50" charset="-128"/>
                <a:ea typeface="メイリオ" panose="020B0604030504040204" pitchFamily="50" charset="-128"/>
              </a:rPr>
              <a:t>SEED</a:t>
            </a:r>
            <a:r>
              <a:rPr lang="ja-JP" altLang="en-US" sz="1000" dirty="0" smtClean="0">
                <a:solidFill>
                  <a:srgbClr val="905A36"/>
                </a:solidFill>
                <a:latin typeface="メイリオ" panose="020B0604030504040204" pitchFamily="50" charset="-128"/>
                <a:ea typeface="メイリオ" panose="020B0604030504040204" pitchFamily="50" charset="-128"/>
              </a:rPr>
              <a:t>　</a:t>
            </a:r>
            <a:r>
              <a:rPr lang="en-US" altLang="ja-JP" sz="1000" dirty="0" smtClean="0">
                <a:solidFill>
                  <a:srgbClr val="905A36"/>
                </a:solidFill>
                <a:latin typeface="メイリオ" panose="020B0604030504040204" pitchFamily="50" charset="-128"/>
                <a:ea typeface="メイリオ" panose="020B0604030504040204" pitchFamily="50" charset="-128"/>
              </a:rPr>
              <a:t>JAPAN</a:t>
            </a:r>
            <a:r>
              <a:rPr lang="ja-JP" altLang="en-US" sz="1000" dirty="0" smtClean="0">
                <a:solidFill>
                  <a:srgbClr val="905A36"/>
                </a:solidFill>
                <a:latin typeface="メイリオ" panose="020B0604030504040204" pitchFamily="50" charset="-128"/>
                <a:ea typeface="メイリオ" panose="020B0604030504040204" pitchFamily="50" charset="-128"/>
              </a:rPr>
              <a:t>事務局長や</a:t>
            </a:r>
            <a:r>
              <a:rPr lang="en-US" altLang="ja-JP" sz="1000" dirty="0" err="1" smtClean="0">
                <a:solidFill>
                  <a:srgbClr val="905A36"/>
                </a:solidFill>
                <a:latin typeface="メイリオ" panose="020B0604030504040204" pitchFamily="50" charset="-128"/>
                <a:ea typeface="メイリオ" panose="020B0604030504040204" pitchFamily="50" charset="-128"/>
              </a:rPr>
              <a:t>ap</a:t>
            </a:r>
            <a:r>
              <a:rPr lang="en-US" altLang="ja-JP" sz="1000" dirty="0" smtClean="0">
                <a:solidFill>
                  <a:srgbClr val="905A36"/>
                </a:solidFill>
                <a:latin typeface="メイリオ" panose="020B0604030504040204" pitchFamily="50" charset="-128"/>
                <a:ea typeface="メイリオ" panose="020B0604030504040204" pitchFamily="50" charset="-128"/>
              </a:rPr>
              <a:t> bank</a:t>
            </a:r>
            <a:r>
              <a:rPr lang="ja-JP" altLang="en-US" sz="1000" dirty="0" smtClean="0">
                <a:solidFill>
                  <a:srgbClr val="905A36"/>
                </a:solidFill>
                <a:latin typeface="メイリオ" panose="020B0604030504040204" pitchFamily="50" charset="-128"/>
                <a:ea typeface="メイリオ" panose="020B0604030504040204" pitchFamily="50" charset="-128"/>
              </a:rPr>
              <a:t>運営事務局スタッフなどを歴任。</a:t>
            </a:r>
            <a:endParaRPr lang="en-US" altLang="ja-JP" sz="1000" dirty="0" smtClean="0">
              <a:solidFill>
                <a:srgbClr val="905A36"/>
              </a:solidFill>
              <a:latin typeface="メイリオ" panose="020B0604030504040204" pitchFamily="50" charset="-128"/>
              <a:ea typeface="メイリオ" panose="020B0604030504040204" pitchFamily="50" charset="-128"/>
            </a:endParaRPr>
          </a:p>
          <a:p>
            <a:r>
              <a:rPr lang="ja-JP" altLang="en-US" sz="1000" dirty="0" smtClean="0">
                <a:solidFill>
                  <a:srgbClr val="905A36"/>
                </a:solidFill>
                <a:latin typeface="メイリオ" panose="020B0604030504040204" pitchFamily="50" charset="-128"/>
                <a:ea typeface="メイリオ" panose="020B0604030504040204" pitchFamily="50" charset="-128"/>
              </a:rPr>
              <a:t>地域の❝志金❞が地域でめぐる「お金の地産地消」を推進したいと、２０</a:t>
            </a:r>
            <a:endParaRPr lang="en-US" altLang="ja-JP" sz="1000" dirty="0" smtClean="0">
              <a:solidFill>
                <a:srgbClr val="905A36"/>
              </a:solidFill>
              <a:latin typeface="メイリオ" panose="020B0604030504040204" pitchFamily="50" charset="-128"/>
              <a:ea typeface="メイリオ" panose="020B0604030504040204" pitchFamily="50" charset="-128"/>
            </a:endParaRPr>
          </a:p>
          <a:p>
            <a:r>
              <a:rPr lang="ja-JP" altLang="en-US" sz="1000" dirty="0" smtClean="0">
                <a:solidFill>
                  <a:srgbClr val="905A36"/>
                </a:solidFill>
                <a:latin typeface="メイリオ" panose="020B0604030504040204" pitchFamily="50" charset="-128"/>
                <a:ea typeface="メイリオ" panose="020B0604030504040204" pitchFamily="50" charset="-128"/>
              </a:rPr>
              <a:t>０５年にコミュニティ・ユース・バンク</a:t>
            </a:r>
            <a:r>
              <a:rPr lang="en-US" altLang="ja-JP" sz="1000" dirty="0" err="1" smtClean="0">
                <a:solidFill>
                  <a:srgbClr val="905A36"/>
                </a:solidFill>
                <a:latin typeface="メイリオ" panose="020B0604030504040204" pitchFamily="50" charset="-128"/>
                <a:ea typeface="メイリオ" panose="020B0604030504040204" pitchFamily="50" charset="-128"/>
              </a:rPr>
              <a:t>momo</a:t>
            </a:r>
            <a:r>
              <a:rPr lang="ja-JP" altLang="en-US" sz="1000" dirty="0" err="1" smtClean="0">
                <a:solidFill>
                  <a:srgbClr val="905A36"/>
                </a:solidFill>
                <a:latin typeface="メイリオ" panose="020B0604030504040204" pitchFamily="50" charset="-128"/>
                <a:ea typeface="メイリオ" panose="020B0604030504040204" pitchFamily="50" charset="-128"/>
              </a:rPr>
              <a:t>、</a:t>
            </a:r>
            <a:r>
              <a:rPr lang="ja-JP" altLang="en-US" sz="1000" dirty="0" smtClean="0">
                <a:solidFill>
                  <a:srgbClr val="905A36"/>
                </a:solidFill>
                <a:latin typeface="メイリオ" panose="020B0604030504040204" pitchFamily="50" charset="-128"/>
                <a:ea typeface="メイリオ" panose="020B0604030504040204" pitchFamily="50" charset="-128"/>
              </a:rPr>
              <a:t>１３年にあいちコミュ</a:t>
            </a:r>
            <a:endParaRPr lang="en-US" altLang="ja-JP" sz="1000" dirty="0" smtClean="0">
              <a:solidFill>
                <a:srgbClr val="905A36"/>
              </a:solidFill>
              <a:latin typeface="メイリオ" panose="020B0604030504040204" pitchFamily="50" charset="-128"/>
              <a:ea typeface="メイリオ" panose="020B0604030504040204" pitchFamily="50" charset="-128"/>
            </a:endParaRPr>
          </a:p>
          <a:p>
            <a:r>
              <a:rPr lang="ja-JP" altLang="en-US" sz="1000" dirty="0" smtClean="0">
                <a:solidFill>
                  <a:srgbClr val="905A36"/>
                </a:solidFill>
                <a:latin typeface="メイリオ" panose="020B0604030504040204" pitchFamily="50" charset="-128"/>
                <a:ea typeface="メイリオ" panose="020B0604030504040204" pitchFamily="50" charset="-128"/>
              </a:rPr>
              <a:t>ニティ財団を設立。</a:t>
            </a:r>
            <a:r>
              <a:rPr lang="en-US" altLang="ja-JP" sz="1000" dirty="0" smtClean="0">
                <a:solidFill>
                  <a:srgbClr val="905A36"/>
                </a:solidFill>
                <a:latin typeface="メイリオ" panose="020B0604030504040204" pitchFamily="50" charset="-128"/>
                <a:ea typeface="メイリオ" panose="020B0604030504040204" pitchFamily="50" charset="-128"/>
              </a:rPr>
              <a:t>NPO</a:t>
            </a:r>
            <a:r>
              <a:rPr lang="ja-JP" altLang="en-US" sz="1000" dirty="0" smtClean="0">
                <a:solidFill>
                  <a:srgbClr val="905A36"/>
                </a:solidFill>
                <a:latin typeface="メイリオ" panose="020B0604030504040204" pitchFamily="50" charset="-128"/>
                <a:ea typeface="メイリオ" panose="020B0604030504040204" pitchFamily="50" charset="-128"/>
              </a:rPr>
              <a:t>やソーシャルビジネスに対する年間</a:t>
            </a:r>
            <a:r>
              <a:rPr lang="en-US" altLang="ja-JP" sz="1000" dirty="0" smtClean="0">
                <a:solidFill>
                  <a:srgbClr val="905A36"/>
                </a:solidFill>
                <a:latin typeface="メイリオ" panose="020B0604030504040204" pitchFamily="50" charset="-128"/>
                <a:ea typeface="メイリオ" panose="020B0604030504040204" pitchFamily="50" charset="-128"/>
              </a:rPr>
              <a:t>4,000</a:t>
            </a:r>
            <a:r>
              <a:rPr lang="ja-JP" altLang="en-US" sz="1000" dirty="0">
                <a:solidFill>
                  <a:srgbClr val="905A36"/>
                </a:solidFill>
                <a:latin typeface="メイリオ" panose="020B0604030504040204" pitchFamily="50" charset="-128"/>
                <a:ea typeface="メイリオ" panose="020B0604030504040204" pitchFamily="50" charset="-128"/>
              </a:rPr>
              <a:t>万</a:t>
            </a:r>
            <a:r>
              <a:rPr lang="ja-JP" altLang="en-US" sz="1000" dirty="0" smtClean="0">
                <a:solidFill>
                  <a:srgbClr val="905A36"/>
                </a:solidFill>
                <a:latin typeface="メイリオ" panose="020B0604030504040204" pitchFamily="50" charset="-128"/>
                <a:ea typeface="メイリオ" panose="020B0604030504040204" pitchFamily="50" charset="-128"/>
              </a:rPr>
              <a:t>円～</a:t>
            </a:r>
            <a:r>
              <a:rPr lang="en-US" altLang="ja-JP" sz="1000" dirty="0" smtClean="0">
                <a:solidFill>
                  <a:srgbClr val="905A36"/>
                </a:solidFill>
                <a:latin typeface="メイリオ" panose="020B0604030504040204" pitchFamily="50" charset="-128"/>
                <a:ea typeface="メイリオ" panose="020B0604030504040204" pitchFamily="50" charset="-128"/>
              </a:rPr>
              <a:t>5,000</a:t>
            </a:r>
            <a:r>
              <a:rPr lang="ja-JP" altLang="en-US" sz="1000" dirty="0" smtClean="0">
                <a:solidFill>
                  <a:srgbClr val="905A36"/>
                </a:solidFill>
                <a:latin typeface="メイリオ" panose="020B0604030504040204" pitchFamily="50" charset="-128"/>
                <a:ea typeface="メイリオ" panose="020B0604030504040204" pitchFamily="50" charset="-128"/>
              </a:rPr>
              <a:t>万円の資金支援と、</a:t>
            </a:r>
            <a:r>
              <a:rPr lang="en-US" altLang="ja-JP" sz="1000" dirty="0" smtClean="0">
                <a:solidFill>
                  <a:srgbClr val="905A36"/>
                </a:solidFill>
                <a:latin typeface="メイリオ" panose="020B0604030504040204" pitchFamily="50" charset="-128"/>
                <a:ea typeface="メイリオ" panose="020B0604030504040204" pitchFamily="50" charset="-128"/>
              </a:rPr>
              <a:t>500</a:t>
            </a:r>
            <a:r>
              <a:rPr lang="ja-JP" altLang="en-US" sz="1000" dirty="0" smtClean="0">
                <a:solidFill>
                  <a:srgbClr val="905A36"/>
                </a:solidFill>
                <a:latin typeface="メイリオ" panose="020B0604030504040204" pitchFamily="50" charset="-128"/>
                <a:ea typeface="メイリオ" panose="020B0604030504040204" pitchFamily="50" charset="-128"/>
              </a:rPr>
              <a:t>名を超えるボランティアとの伴走支援に取り組む。両団体を卒業後、１９年１月に</a:t>
            </a:r>
            <a:r>
              <a:rPr lang="ja-JP" altLang="en-US" sz="1000" dirty="0" err="1" smtClean="0">
                <a:solidFill>
                  <a:srgbClr val="905A36"/>
                </a:solidFill>
                <a:latin typeface="メイリオ" panose="020B0604030504040204" pitchFamily="50" charset="-128"/>
                <a:ea typeface="メイリオ" panose="020B0604030504040204" pitchFamily="50" charset="-128"/>
              </a:rPr>
              <a:t>めぐるを</a:t>
            </a:r>
            <a:r>
              <a:rPr lang="ja-JP" altLang="en-US" sz="1000" dirty="0" smtClean="0">
                <a:solidFill>
                  <a:srgbClr val="905A36"/>
                </a:solidFill>
                <a:latin typeface="メイリオ" panose="020B0604030504040204" pitchFamily="50" charset="-128"/>
                <a:ea typeface="メイリオ" panose="020B0604030504040204" pitchFamily="50" charset="-128"/>
              </a:rPr>
              <a:t>設立し、全国各地で「お金の地産地消」をデザインするチャレンジを開始。同年７月、</a:t>
            </a:r>
            <a:r>
              <a:rPr lang="ja-JP" altLang="en-US" sz="1000" dirty="0">
                <a:solidFill>
                  <a:srgbClr val="905A36"/>
                </a:solidFill>
                <a:latin typeface="メイリオ" panose="020B0604030504040204" pitchFamily="50" charset="-128"/>
                <a:ea typeface="メイリオ" panose="020B0604030504040204" pitchFamily="50" charset="-128"/>
              </a:rPr>
              <a:t> ❝志金</a:t>
            </a:r>
            <a:r>
              <a:rPr lang="ja-JP" altLang="en-US" sz="1000" dirty="0" smtClean="0">
                <a:solidFill>
                  <a:srgbClr val="905A36"/>
                </a:solidFill>
                <a:latin typeface="メイリオ" panose="020B0604030504040204" pitchFamily="50" charset="-128"/>
                <a:ea typeface="メイリオ" panose="020B0604030504040204" pitchFamily="50" charset="-128"/>
              </a:rPr>
              <a:t>❞循環の新たな仕組み「凸と凹（でことぼこ）」をリリース。著書に</a:t>
            </a:r>
            <a:r>
              <a:rPr lang="en-US" altLang="ja-JP" sz="1000" dirty="0" smtClean="0">
                <a:solidFill>
                  <a:srgbClr val="905A36"/>
                </a:solidFill>
                <a:latin typeface="メイリオ" panose="020B0604030504040204" pitchFamily="50" charset="-128"/>
                <a:ea typeface="メイリオ" panose="020B0604030504040204" pitchFamily="50" charset="-128"/>
              </a:rPr>
              <a:t>『</a:t>
            </a:r>
            <a:r>
              <a:rPr lang="ja-JP" altLang="en-US" sz="1000" dirty="0" smtClean="0">
                <a:solidFill>
                  <a:srgbClr val="905A36"/>
                </a:solidFill>
                <a:latin typeface="メイリオ" panose="020B0604030504040204" pitchFamily="50" charset="-128"/>
                <a:ea typeface="メイリオ" panose="020B0604030504040204" pitchFamily="50" charset="-128"/>
              </a:rPr>
              <a:t>はじめよう、お金の地産地消－地域の課題を「お金と人のエコシステム」で解決する</a:t>
            </a:r>
            <a:r>
              <a:rPr lang="en-US" altLang="ja-JP" sz="1000" dirty="0" smtClean="0">
                <a:solidFill>
                  <a:srgbClr val="905A36"/>
                </a:solidFill>
                <a:latin typeface="メイリオ" panose="020B0604030504040204" pitchFamily="50" charset="-128"/>
                <a:ea typeface="メイリオ" panose="020B0604030504040204" pitchFamily="50" charset="-128"/>
              </a:rPr>
              <a:t>』</a:t>
            </a:r>
            <a:r>
              <a:rPr lang="ja-JP" altLang="en-US" sz="1000" dirty="0" smtClean="0">
                <a:solidFill>
                  <a:srgbClr val="905A36"/>
                </a:solidFill>
                <a:latin typeface="メイリオ" panose="020B0604030504040204" pitchFamily="50" charset="-128"/>
                <a:ea typeface="メイリオ" panose="020B0604030504040204" pitchFamily="50" charset="-128"/>
              </a:rPr>
              <a:t>（英治出版）がある。</a:t>
            </a:r>
            <a:endParaRPr lang="en-US" altLang="ja-JP" sz="1000" dirty="0" smtClean="0">
              <a:solidFill>
                <a:srgbClr val="905A36"/>
              </a:solidFill>
              <a:latin typeface="メイリオ" panose="020B0604030504040204" pitchFamily="50" charset="-128"/>
              <a:ea typeface="メイリオ" panose="020B0604030504040204" pitchFamily="50" charset="-128"/>
            </a:endParaRPr>
          </a:p>
        </p:txBody>
      </p:sp>
      <p:sp>
        <p:nvSpPr>
          <p:cNvPr id="57" name="テキスト ボックス 29"/>
          <p:cNvSpPr txBox="1"/>
          <p:nvPr/>
        </p:nvSpPr>
        <p:spPr>
          <a:xfrm>
            <a:off x="1373806" y="5385278"/>
            <a:ext cx="5465770" cy="1477328"/>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800" dirty="0" smtClean="0">
                <a:solidFill>
                  <a:srgbClr val="905A36"/>
                </a:solidFill>
                <a:latin typeface="メイリオ" panose="020B0604030504040204" pitchFamily="50" charset="-128"/>
                <a:ea typeface="メイリオ" panose="020B0604030504040204" pitchFamily="50" charset="-128"/>
              </a:rPr>
              <a:t>13:35</a:t>
            </a:r>
            <a:r>
              <a:rPr lang="ja-JP" altLang="en-US" sz="1800" dirty="0" smtClean="0">
                <a:solidFill>
                  <a:srgbClr val="905A36"/>
                </a:solidFill>
                <a:latin typeface="メイリオ" panose="020B0604030504040204" pitchFamily="50" charset="-128"/>
                <a:ea typeface="メイリオ" panose="020B0604030504040204" pitchFamily="50" charset="-128"/>
              </a:rPr>
              <a:t>～</a:t>
            </a:r>
            <a:r>
              <a:rPr lang="en-US" altLang="ja-JP" sz="1800" dirty="0" smtClean="0">
                <a:solidFill>
                  <a:srgbClr val="905A36"/>
                </a:solidFill>
                <a:latin typeface="メイリオ" panose="020B0604030504040204" pitchFamily="50" charset="-128"/>
                <a:ea typeface="メイリオ" panose="020B0604030504040204" pitchFamily="50" charset="-128"/>
              </a:rPr>
              <a:t>14:50</a:t>
            </a:r>
          </a:p>
          <a:p>
            <a:pPr lvl="0"/>
            <a:r>
              <a:rPr lang="ja-JP" altLang="en-US" sz="1200" dirty="0" smtClean="0">
                <a:solidFill>
                  <a:srgbClr val="905A36"/>
                </a:solidFill>
                <a:latin typeface="メイリオ" panose="020B0604030504040204" pitchFamily="50" charset="-128"/>
                <a:ea typeface="メイリオ" panose="020B0604030504040204" pitchFamily="50" charset="-128"/>
              </a:rPr>
              <a:t>○ＮＰＯ法人都岐沙羅パートナーズセンター（村上市）</a:t>
            </a:r>
            <a:endParaRPr lang="en-US" altLang="ja-JP" sz="1200" dirty="0" smtClean="0">
              <a:solidFill>
                <a:srgbClr val="905A36"/>
              </a:solidFill>
              <a:latin typeface="メイリオ" panose="020B0604030504040204" pitchFamily="50" charset="-128"/>
              <a:ea typeface="メイリオ" panose="020B0604030504040204" pitchFamily="50" charset="-128"/>
            </a:endParaRPr>
          </a:p>
          <a:p>
            <a:pPr lvl="0"/>
            <a:r>
              <a:rPr lang="ja-JP" altLang="en-US" sz="1200" dirty="0" smtClean="0">
                <a:solidFill>
                  <a:srgbClr val="905A36"/>
                </a:solidFill>
                <a:latin typeface="メイリオ" panose="020B0604030504040204" pitchFamily="50" charset="-128"/>
                <a:ea typeface="メイリオ" panose="020B0604030504040204" pitchFamily="50" charset="-128"/>
              </a:rPr>
              <a:t>〇はつめの会（村上市）</a:t>
            </a:r>
            <a:endParaRPr lang="en-US" altLang="ja-JP" sz="1200" dirty="0" smtClean="0">
              <a:solidFill>
                <a:srgbClr val="905A36"/>
              </a:solidFill>
              <a:latin typeface="メイリオ" panose="020B0604030504040204" pitchFamily="50" charset="-128"/>
              <a:ea typeface="メイリオ" panose="020B0604030504040204" pitchFamily="50" charset="-128"/>
            </a:endParaRPr>
          </a:p>
          <a:p>
            <a:pPr lvl="0"/>
            <a:r>
              <a:rPr lang="ja-JP" altLang="en-US" sz="1200" dirty="0" smtClean="0">
                <a:solidFill>
                  <a:srgbClr val="905A36"/>
                </a:solidFill>
                <a:latin typeface="メイリオ" panose="020B0604030504040204" pitchFamily="50" charset="-128"/>
                <a:ea typeface="メイリオ" panose="020B0604030504040204" pitchFamily="50" charset="-128"/>
              </a:rPr>
              <a:t>〇福山新田山暮らし支援会（魚沼市）</a:t>
            </a:r>
            <a:endParaRPr lang="en-US" altLang="ja-JP" sz="1200" dirty="0" smtClean="0">
              <a:solidFill>
                <a:srgbClr val="905A36"/>
              </a:solidFill>
              <a:latin typeface="メイリオ" panose="020B0604030504040204" pitchFamily="50" charset="-128"/>
              <a:ea typeface="メイリオ" panose="020B0604030504040204" pitchFamily="50" charset="-128"/>
            </a:endParaRPr>
          </a:p>
          <a:p>
            <a:pPr lvl="0"/>
            <a:r>
              <a:rPr lang="ja-JP" altLang="en-US" sz="1200" dirty="0" smtClean="0">
                <a:solidFill>
                  <a:srgbClr val="905A36"/>
                </a:solidFill>
                <a:latin typeface="メイリオ" panose="020B0604030504040204" pitchFamily="50" charset="-128"/>
                <a:ea typeface="メイリオ" panose="020B0604030504040204" pitchFamily="50" charset="-128"/>
              </a:rPr>
              <a:t>〇三条縁むすび（三条市）</a:t>
            </a:r>
            <a:endParaRPr lang="en-US" altLang="ja-JP" sz="1200" dirty="0" smtClean="0">
              <a:solidFill>
                <a:srgbClr val="905A36"/>
              </a:solidFill>
              <a:latin typeface="メイリオ" panose="020B0604030504040204" pitchFamily="50" charset="-128"/>
              <a:ea typeface="メイリオ" panose="020B0604030504040204" pitchFamily="50" charset="-128"/>
            </a:endParaRPr>
          </a:p>
          <a:p>
            <a:pPr lvl="0"/>
            <a:r>
              <a:rPr lang="ja-JP" altLang="en-US" sz="1200" dirty="0" smtClean="0">
                <a:solidFill>
                  <a:srgbClr val="905A36"/>
                </a:solidFill>
                <a:latin typeface="メイリオ" panose="020B0604030504040204" pitchFamily="50" charset="-128"/>
                <a:ea typeface="メイリオ" panose="020B0604030504040204" pitchFamily="50" charset="-128"/>
              </a:rPr>
              <a:t>〇矢代古民家活用の会（妙高市）</a:t>
            </a:r>
            <a:endParaRPr lang="ja-JP" altLang="ja-JP" sz="1200" dirty="0"/>
          </a:p>
          <a:p>
            <a:endParaRPr lang="en-US" altLang="ja-JP" sz="1200" dirty="0" smtClean="0">
              <a:solidFill>
                <a:srgbClr val="905A36"/>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1379056" y="6621280"/>
            <a:ext cx="5541094" cy="572562"/>
          </a:xfrm>
          <a:prstGeom prst="rect">
            <a:avLst/>
          </a:prstGeom>
          <a:solidFill>
            <a:srgbClr val="905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0" name="正方形/長方形 59"/>
          <p:cNvSpPr/>
          <p:nvPr/>
        </p:nvSpPr>
        <p:spPr>
          <a:xfrm>
            <a:off x="1423652" y="6647804"/>
            <a:ext cx="5531696" cy="584775"/>
          </a:xfrm>
          <a:prstGeom prst="rect">
            <a:avLst/>
          </a:prstGeom>
        </p:spPr>
        <p:txBody>
          <a:bodyPr wrap="square">
            <a:spAutoFit/>
          </a:bodyPr>
          <a:lstStyle/>
          <a:p>
            <a:r>
              <a:rPr lang="ja-JP" altLang="en-US" sz="1800" dirty="0" smtClean="0">
                <a:solidFill>
                  <a:schemeClr val="bg1"/>
                </a:solidFill>
              </a:rPr>
              <a:t>第</a:t>
            </a:r>
            <a:r>
              <a:rPr lang="en-US" altLang="ja-JP" sz="1800" dirty="0" smtClean="0">
                <a:solidFill>
                  <a:schemeClr val="bg1"/>
                </a:solidFill>
              </a:rPr>
              <a:t>2</a:t>
            </a:r>
            <a:r>
              <a:rPr lang="ja-JP" altLang="en-US" sz="1800" dirty="0" smtClean="0">
                <a:solidFill>
                  <a:schemeClr val="bg1"/>
                </a:solidFill>
              </a:rPr>
              <a:t>部　</a:t>
            </a:r>
            <a:r>
              <a:rPr lang="ja-JP" altLang="en-US" sz="1400" dirty="0" smtClean="0">
                <a:solidFill>
                  <a:schemeClr val="bg1"/>
                </a:solidFill>
              </a:rPr>
              <a:t>地域円卓会議「助成金が終了しても事業を継続していくために</a:t>
            </a:r>
            <a:endParaRPr lang="en-US" altLang="ja-JP" sz="1400" dirty="0" smtClean="0">
              <a:solidFill>
                <a:schemeClr val="bg1"/>
              </a:solidFill>
            </a:endParaRPr>
          </a:p>
          <a:p>
            <a:r>
              <a:rPr lang="ja-JP" altLang="en-US" sz="1400" dirty="0">
                <a:solidFill>
                  <a:schemeClr val="bg1"/>
                </a:solidFill>
              </a:rPr>
              <a:t>　</a:t>
            </a:r>
            <a:r>
              <a:rPr lang="ja-JP" altLang="en-US" sz="1400" dirty="0" smtClean="0">
                <a:solidFill>
                  <a:schemeClr val="bg1"/>
                </a:solidFill>
              </a:rPr>
              <a:t>　　　　　は、何が必要か。そのために</a:t>
            </a:r>
            <a:r>
              <a:rPr lang="ja-JP" altLang="en-US" sz="1400" dirty="0" err="1" smtClean="0">
                <a:solidFill>
                  <a:schemeClr val="bg1"/>
                </a:solidFill>
              </a:rPr>
              <a:t>ろうきん</a:t>
            </a:r>
            <a:r>
              <a:rPr lang="ja-JP" altLang="en-US" sz="1400" dirty="0" smtClean="0">
                <a:solidFill>
                  <a:schemeClr val="bg1"/>
                </a:solidFill>
              </a:rPr>
              <a:t>財団ができること」　</a:t>
            </a:r>
            <a:endParaRPr lang="ja-JP" altLang="en-US" sz="1400" dirty="0">
              <a:solidFill>
                <a:schemeClr val="bg1"/>
              </a:solidFill>
            </a:endParaRPr>
          </a:p>
        </p:txBody>
      </p:sp>
      <p:sp>
        <p:nvSpPr>
          <p:cNvPr id="10" name="正方形/長方形 9"/>
          <p:cNvSpPr/>
          <p:nvPr/>
        </p:nvSpPr>
        <p:spPr>
          <a:xfrm>
            <a:off x="543281" y="9746914"/>
            <a:ext cx="6683019" cy="577081"/>
          </a:xfrm>
          <a:prstGeom prst="rect">
            <a:avLst/>
          </a:prstGeom>
        </p:spPr>
        <p:txBody>
          <a:bodyPr wrap="square">
            <a:spAutoFit/>
          </a:bodyPr>
          <a:lstStyle/>
          <a:p>
            <a:r>
              <a:rPr lang="en-US" altLang="ja-JP" sz="1050" dirty="0"/>
              <a:t>【</a:t>
            </a:r>
            <a:r>
              <a:rPr lang="ja-JP" altLang="en-US" sz="1050" dirty="0"/>
              <a:t>お問合せ</a:t>
            </a:r>
            <a:r>
              <a:rPr lang="en-US" altLang="ja-JP" sz="1050" dirty="0"/>
              <a:t>】</a:t>
            </a:r>
            <a:r>
              <a:rPr lang="ja-JP" altLang="en-US" sz="1050" dirty="0" smtClean="0"/>
              <a:t>（公財</a:t>
            </a:r>
            <a:r>
              <a:rPr lang="ja-JP" altLang="en-US" sz="1050" dirty="0"/>
              <a:t>）新潟</a:t>
            </a:r>
            <a:r>
              <a:rPr lang="ja-JP" altLang="en-US" sz="1050" dirty="0" err="1"/>
              <a:t>ろうきん</a:t>
            </a:r>
            <a:r>
              <a:rPr lang="ja-JP" altLang="en-US" sz="1050" dirty="0"/>
              <a:t>福祉財団　</a:t>
            </a:r>
          </a:p>
          <a:p>
            <a:r>
              <a:rPr lang="ja-JP" altLang="en-US" sz="1050" dirty="0" smtClean="0"/>
              <a:t>電話</a:t>
            </a:r>
            <a:r>
              <a:rPr lang="en-US" altLang="ja-JP" sz="1050" dirty="0"/>
              <a:t>: </a:t>
            </a:r>
            <a:r>
              <a:rPr lang="ja-JP" altLang="en-US" sz="1050" dirty="0"/>
              <a:t>０２５－２８８－５２７３　</a:t>
            </a:r>
            <a:r>
              <a:rPr lang="en-US" altLang="ja-JP" sz="1050" dirty="0" smtClean="0"/>
              <a:t>FAX</a:t>
            </a:r>
            <a:r>
              <a:rPr lang="en-US" altLang="ja-JP" sz="1050" dirty="0"/>
              <a:t>: </a:t>
            </a:r>
            <a:r>
              <a:rPr lang="ja-JP" altLang="en-US" sz="1050" dirty="0" smtClean="0"/>
              <a:t>０２５－２８８－５２７４　　メール</a:t>
            </a:r>
            <a:r>
              <a:rPr lang="en-US" altLang="ja-JP" sz="1050" dirty="0"/>
              <a:t>: info. </a:t>
            </a:r>
            <a:r>
              <a:rPr lang="en-US" altLang="ja-JP" sz="1050" dirty="0" smtClean="0"/>
              <a:t>zaidan@niigata-rokin.or.jp</a:t>
            </a:r>
          </a:p>
          <a:p>
            <a:r>
              <a:rPr lang="ja-JP" altLang="en-US" sz="1050" dirty="0"/>
              <a:t>お申込みは、専用の「申込用紙」で、上記まで、お願いいたします。</a:t>
            </a:r>
          </a:p>
        </p:txBody>
      </p:sp>
      <p:sp>
        <p:nvSpPr>
          <p:cNvPr id="9" name="正方形/長方形 8"/>
          <p:cNvSpPr/>
          <p:nvPr/>
        </p:nvSpPr>
        <p:spPr>
          <a:xfrm>
            <a:off x="1980118" y="161970"/>
            <a:ext cx="4389032" cy="7391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solidFill>
                  <a:schemeClr val="tx1"/>
                </a:solidFill>
                <a:latin typeface="HGP創英角ｺﾞｼｯｸUB" panose="020B0900000000000000" pitchFamily="50" charset="-128"/>
                <a:ea typeface="HGP創英角ｺﾞｼｯｸUB" panose="020B0900000000000000" pitchFamily="50" charset="-128"/>
              </a:rPr>
              <a:t>地域づくりセミナー㏌</a:t>
            </a:r>
            <a:r>
              <a:rPr lang="ja-JP" altLang="en-US" sz="2800" dirty="0">
                <a:solidFill>
                  <a:schemeClr val="tx1"/>
                </a:solidFill>
                <a:latin typeface="HGP創英角ｺﾞｼｯｸUB" panose="020B0900000000000000" pitchFamily="50" charset="-128"/>
                <a:ea typeface="HGP創英角ｺﾞｼｯｸUB" panose="020B0900000000000000" pitchFamily="50" charset="-128"/>
              </a:rPr>
              <a:t>新潟</a:t>
            </a:r>
            <a:endParaRPr kumimoji="1" lang="ja-JP" altLang="en-US" sz="28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 name="正方形/長方形 10"/>
          <p:cNvSpPr/>
          <p:nvPr/>
        </p:nvSpPr>
        <p:spPr>
          <a:xfrm>
            <a:off x="1992818" y="826486"/>
            <a:ext cx="5519512" cy="21423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dirty="0"/>
              <a:t>新潟</a:t>
            </a:r>
            <a:r>
              <a:rPr lang="ja-JP" altLang="ja-JP" sz="1200" dirty="0" err="1"/>
              <a:t>ろうきん</a:t>
            </a:r>
            <a:r>
              <a:rPr lang="ja-JP" altLang="ja-JP" sz="1200" dirty="0"/>
              <a:t>福祉財団は、地域社会創造助成事業や</a:t>
            </a:r>
            <a:r>
              <a:rPr lang="en-US" altLang="ja-JP" sz="1200" dirty="0"/>
              <a:t>NPO</a:t>
            </a:r>
            <a:r>
              <a:rPr lang="ja-JP" altLang="ja-JP" sz="1200" dirty="0"/>
              <a:t>等地域活動団体助成</a:t>
            </a:r>
            <a:r>
              <a:rPr lang="ja-JP" altLang="ja-JP" sz="1200" dirty="0" smtClean="0"/>
              <a:t>事業採択</a:t>
            </a:r>
            <a:r>
              <a:rPr lang="ja-JP" altLang="ja-JP" sz="1200" dirty="0"/>
              <a:t>された</a:t>
            </a:r>
            <a:r>
              <a:rPr lang="ja-JP" altLang="ja-JP" sz="1200" dirty="0" smtClean="0"/>
              <a:t>団体</a:t>
            </a:r>
            <a:r>
              <a:rPr lang="ja-JP" altLang="en-US" sz="1200" dirty="0"/>
              <a:t>等</a:t>
            </a:r>
            <a:r>
              <a:rPr lang="ja-JP" altLang="ja-JP" sz="1200" dirty="0" smtClean="0"/>
              <a:t>を</a:t>
            </a:r>
            <a:r>
              <a:rPr lang="ja-JP" altLang="ja-JP" sz="1200" dirty="0"/>
              <a:t>対象に、事業の円滑実施と団体の組織力強化等を目的に</a:t>
            </a:r>
            <a:r>
              <a:rPr lang="ja-JP" altLang="ja-JP" sz="1200" dirty="0" smtClean="0"/>
              <a:t>、</a:t>
            </a:r>
            <a:r>
              <a:rPr lang="en-US" altLang="ja-JP" sz="1200" dirty="0" smtClean="0"/>
              <a:t>2013</a:t>
            </a:r>
            <a:r>
              <a:rPr lang="ja-JP" altLang="ja-JP" sz="1200" dirty="0"/>
              <a:t>年度から本セミナーを開催して</a:t>
            </a:r>
            <a:r>
              <a:rPr lang="ja-JP" altLang="ja-JP" sz="1200" dirty="0" smtClean="0"/>
              <a:t>います。</a:t>
            </a:r>
            <a:endParaRPr lang="ja-JP" altLang="ja-JP" sz="1200" dirty="0"/>
          </a:p>
          <a:p>
            <a:r>
              <a:rPr lang="ja-JP" altLang="ja-JP" sz="1200" dirty="0"/>
              <a:t>今回は</a:t>
            </a:r>
            <a:r>
              <a:rPr lang="ja-JP" altLang="ja-JP" sz="1200" dirty="0" smtClean="0"/>
              <a:t>、</a:t>
            </a:r>
            <a:r>
              <a:rPr lang="ja-JP" altLang="en-US" sz="1200" dirty="0" smtClean="0"/>
              <a:t>地域社会創造</a:t>
            </a:r>
            <a:r>
              <a:rPr lang="ja-JP" altLang="ja-JP" sz="1200" dirty="0" smtClean="0"/>
              <a:t>助成</a:t>
            </a:r>
            <a:r>
              <a:rPr lang="ja-JP" altLang="ja-JP" sz="1200" dirty="0"/>
              <a:t>団体の成果報告会とあわせて、地域ネットワークによる課題解決を進めるため、「地域円卓会議」の手法</a:t>
            </a:r>
            <a:r>
              <a:rPr lang="ja-JP" altLang="ja-JP" sz="1200" dirty="0" smtClean="0"/>
              <a:t>を</a:t>
            </a:r>
            <a:r>
              <a:rPr lang="ja-JP" altLang="en-US" sz="1200" dirty="0" smtClean="0"/>
              <a:t>学ぶ場と</a:t>
            </a:r>
            <a:r>
              <a:rPr lang="ja-JP" altLang="en-US" sz="1200" smtClean="0"/>
              <a:t>します</a:t>
            </a:r>
            <a:r>
              <a:rPr lang="ja-JP" altLang="ja-JP" sz="1200" smtClean="0"/>
              <a:t>。</a:t>
            </a:r>
            <a:r>
              <a:rPr lang="ja-JP" altLang="ja-JP" sz="1200"/>
              <a:t> 「地域円卓会議」</a:t>
            </a:r>
            <a:r>
              <a:rPr lang="ja-JP" altLang="ja-JP" sz="1200" smtClean="0"/>
              <a:t>は</a:t>
            </a:r>
            <a:r>
              <a:rPr lang="ja-JP" altLang="ja-JP" sz="1200" dirty="0"/>
              <a:t>、社会の困りごとを解決するために、地域の担い手同士が立場や分野を超えて対話できる関係性をはぐくみ、様々な課題解決のアイデアを出し合って実行につなげていく手法です</a:t>
            </a:r>
            <a:r>
              <a:rPr lang="ja-JP" altLang="ja-JP" sz="1200" dirty="0" smtClean="0"/>
              <a:t>。</a:t>
            </a:r>
            <a:r>
              <a:rPr lang="ja-JP" altLang="ja-JP" sz="1200" dirty="0"/>
              <a:t>すでに多くの地域や自治体などで取り入れられ、会議の参加者等を当事者として巻き込むなど、大きな成果を上げています。</a:t>
            </a:r>
          </a:p>
          <a:p>
            <a:r>
              <a:rPr lang="ja-JP" altLang="ja-JP" sz="1200" dirty="0" smtClean="0"/>
              <a:t>地域</a:t>
            </a:r>
            <a:r>
              <a:rPr lang="ja-JP" altLang="ja-JP" sz="1200" dirty="0"/>
              <a:t>社会を良くしていくためには、自団体だけでなく、地域内の多くの団体とつながることが大切です</a:t>
            </a:r>
            <a:r>
              <a:rPr lang="ja-JP" altLang="ja-JP" sz="1200" dirty="0" smtClean="0"/>
              <a:t>。</a:t>
            </a:r>
            <a:r>
              <a:rPr lang="ja-JP" altLang="en-US" sz="1200" dirty="0" smtClean="0"/>
              <a:t>活動分野や地域が異なっても、参加者同士が対話し、今後の活動に持ち帰って活用できるよう、ご参加をお待ちしております。</a:t>
            </a:r>
            <a:endParaRPr lang="ja-JP" altLang="ja-JP" sz="1200" dirty="0"/>
          </a:p>
        </p:txBody>
      </p:sp>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14468" y="7301638"/>
            <a:ext cx="1164148" cy="1371226"/>
          </a:xfrm>
          <a:prstGeom prst="rect">
            <a:avLst/>
          </a:prstGeom>
          <a:ln>
            <a:noFill/>
          </a:ln>
          <a:effectLst>
            <a:softEdge rad="112500"/>
          </a:effectLst>
        </p:spPr>
      </p:pic>
    </p:spTree>
    <p:extLst>
      <p:ext uri="{BB962C8B-B14F-4D97-AF65-F5344CB8AC3E}">
        <p14:creationId xmlns:p14="http://schemas.microsoft.com/office/powerpoint/2010/main" val="1716845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333</Words>
  <Application>Microsoft Office PowerPoint</Application>
  <PresentationFormat>ユーザー設定</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2014-07-29T05:44:25Z</dcterms:created>
  <dcterms:modified xsi:type="dcterms:W3CDTF">2022-09-22T04:14:19Z</dcterms:modified>
</cp:coreProperties>
</file>